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414" r:id="rId3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F0CB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66" d="100"/>
          <a:sy n="66" d="100"/>
        </p:scale>
        <p:origin x="-1506" y="-102"/>
      </p:cViewPr>
      <p:guideLst>
        <p:guide orient="horz" pos="2202"/>
        <p:guide pos="295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fld id="{956B8FE3-9806-4156-BB2A-E042B922D492}" type="datetimeFigureOut">
              <a:rPr kumimoji="0" lang="zh-CN" altLang="en-US" sz="1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单击此处编辑母版文本样式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第二级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第三级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第四级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第五级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/>
          <a:p>
            <a:pPr lvl="0" algn="r" eaLnBrk="1" hangingPunct="1">
              <a:buNone/>
            </a:pPr>
            <a:fld id="{9A0DB2DC-4C9A-4742-B13C-FB6460FD3503}" type="slidenum">
              <a:rPr lang="zh-CN" altLang="en-US" sz="1200" dirty="0"/>
            </a:fld>
            <a:endParaRPr lang="zh-CN" alt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noProof="1" smtClean="0"/>
              <a:t>单击此处编辑母版副标题样式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ransition>
    <p:fade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US" altLang="zh-CN" sz="14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en-US" altLang="zh-CN" sz="14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eaLnBrk="1" hangingPunct="1">
              <a:buNone/>
            </a:pPr>
            <a:fld id="{9A0DB2DC-4C9A-4742-B13C-FB6460FD3503}" type="slidenum">
              <a:rPr lang="en-US" altLang="zh-CN" dirty="0">
                <a:latin typeface="Arial" panose="020B0604020202020204" pitchFamily="34" charset="0"/>
              </a:rPr>
            </a:fld>
            <a:endParaRPr lang="en-US" altLang="zh-CN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4" Type="http://schemas.openxmlformats.org/officeDocument/2006/relationships/theme" Target="../theme/theme1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1027" name="文本占位符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6" name="图片 5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5639435" y="0"/>
            <a:ext cx="3409950" cy="5000625"/>
          </a:xfrm>
          <a:prstGeom prst="rect">
            <a:avLst/>
          </a:prstGeom>
        </p:spPr>
      </p:pic>
      <p:sp>
        <p:nvSpPr>
          <p:cNvPr id="4" name="文本框 3"/>
          <p:cNvSpPr txBox="1"/>
          <p:nvPr/>
        </p:nvSpPr>
        <p:spPr>
          <a:xfrm>
            <a:off x="118745" y="107950"/>
            <a:ext cx="5057140" cy="583565"/>
          </a:xfrm>
          <a:prstGeom prst="rect">
            <a:avLst/>
          </a:prstGeom>
          <a:noFill/>
        </p:spPr>
        <p:txBody>
          <a:bodyPr wrap="none" rtlCol="0" anchor="t">
            <a:spAutoFit/>
          </a:bodyPr>
          <a:p>
            <a:r>
              <a:rPr lang="en-US" altLang="zh-CN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3.6  </a:t>
            </a:r>
            <a:r>
              <a:rPr lang="zh-CN" altLang="en-US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冷却系统的保养和维护</a:t>
            </a:r>
            <a:r>
              <a:rPr lang="en-US" altLang="zh-CN" sz="32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 </a:t>
            </a:r>
            <a:endParaRPr lang="zh-CN" altLang="en-US" sz="3200"/>
          </a:p>
        </p:txBody>
      </p:sp>
      <p:sp>
        <p:nvSpPr>
          <p:cNvPr id="5" name="文本框 4"/>
          <p:cNvSpPr txBox="1"/>
          <p:nvPr/>
        </p:nvSpPr>
        <p:spPr>
          <a:xfrm>
            <a:off x="297815" y="845185"/>
            <a:ext cx="2243455" cy="521970"/>
          </a:xfrm>
          <a:prstGeom prst="rect">
            <a:avLst/>
          </a:prstGeom>
          <a:noFill/>
        </p:spPr>
        <p:txBody>
          <a:bodyPr wrap="none" rtlCol="0" anchor="t">
            <a:spAutoFit/>
            <a:scene3d>
              <a:camera prst="orthographicFront"/>
              <a:lightRig rig="threePt" dir="t"/>
            </a:scene3d>
          </a:bodyPr>
          <a:p>
            <a:r>
              <a:rPr lang="zh-CN" altLang="en-US" sz="2800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  <a:sym typeface="+mn-ea"/>
              </a:rPr>
              <a:t>3.</a:t>
            </a:r>
            <a:r>
              <a:rPr lang="en-US" altLang="zh-CN" sz="2800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  <a:sym typeface="+mn-ea"/>
              </a:rPr>
              <a:t>6</a:t>
            </a:r>
            <a:r>
              <a:rPr lang="zh-CN" altLang="en-US" sz="2800" b="1" dirty="0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  <a:cs typeface="+mj-cs"/>
                <a:sym typeface="+mn-ea"/>
              </a:rPr>
              <a:t>.1 冷却液</a:t>
            </a:r>
            <a:r>
              <a:rPr lang="en-US" altLang="zh-CN" sz="2800" b="1">
                <a:solidFill>
                  <a:schemeClr val="accent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sym typeface="+mn-ea"/>
              </a:rPr>
              <a:t> </a:t>
            </a:r>
            <a:endParaRPr lang="en-US" altLang="zh-CN" sz="2800" b="1"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sym typeface="+mn-ea"/>
            </a:endParaRPr>
          </a:p>
        </p:txBody>
      </p:sp>
      <p:sp>
        <p:nvSpPr>
          <p:cNvPr id="1403906" name="矩形 1403905"/>
          <p:cNvSpPr/>
          <p:nvPr/>
        </p:nvSpPr>
        <p:spPr>
          <a:xfrm>
            <a:off x="349250" y="1973580"/>
            <a:ext cx="5238115" cy="1323975"/>
          </a:xfrm>
          <a:prstGeom prst="rect">
            <a:avLst/>
          </a:prstGeom>
          <a:noFill/>
          <a:ln w="12700">
            <a:noFill/>
          </a:ln>
        </p:spPr>
        <p:txBody>
          <a:bodyPr lIns="0" tIns="0" rIns="0" bIns="0"/>
          <a:lstStyle>
            <a:lvl1pPr marL="0" lvl="0" indent="0" algn="l" defTabSz="917575" rtl="0" eaLnBrk="1" fontAlgn="base" latinLnBrk="0" hangingPunct="1">
              <a:lnSpc>
                <a:spcPct val="95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sz="3800" b="1" u="none" kern="1200" baseline="0">
                <a:solidFill>
                  <a:schemeClr val="bg2"/>
                </a:solidFill>
                <a:latin typeface="BMWTypeRegular" panose="020B0604020202020204" pitchFamily="34" charset="0"/>
                <a:ea typeface="宋体" panose="02010600030101010101" pitchFamily="2" charset="-122"/>
              </a:defRPr>
            </a:lvl1pPr>
            <a:lvl2pPr marL="161925" lvl="1" indent="0" algn="ctr" defTabSz="917575" rtl="0" eaLnBrk="1" fontAlgn="base" latinLnBrk="0" hangingPunct="1">
              <a:lnSpc>
                <a:spcPct val="95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sz="3800" b="1" i="0" u="none" kern="1200" baseline="0">
                <a:solidFill>
                  <a:schemeClr val="bg2"/>
                </a:solidFill>
                <a:latin typeface="BMWTypeRegular" panose="020B0604020202020204" pitchFamily="34" charset="0"/>
                <a:ea typeface="宋体" panose="02010600030101010101" pitchFamily="2" charset="-122"/>
              </a:defRPr>
            </a:lvl2pPr>
            <a:lvl3pPr marL="323850" lvl="2" indent="0" algn="ctr" defTabSz="917575" rtl="0" eaLnBrk="1" fontAlgn="base" latinLnBrk="0" hangingPunct="1">
              <a:lnSpc>
                <a:spcPct val="95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sz="3800" b="1" i="0" u="none" kern="1200" baseline="0">
                <a:solidFill>
                  <a:schemeClr val="bg2"/>
                </a:solidFill>
                <a:latin typeface="BMWTypeRegular" panose="020B0604020202020204" pitchFamily="34" charset="0"/>
                <a:ea typeface="宋体" panose="02010600030101010101" pitchFamily="2" charset="-122"/>
              </a:defRPr>
            </a:lvl3pPr>
            <a:lvl4pPr marL="485775" lvl="3" indent="0" algn="ctr" defTabSz="917575" rtl="0" eaLnBrk="1" fontAlgn="base" latinLnBrk="0" hangingPunct="1">
              <a:lnSpc>
                <a:spcPct val="95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sz="3800" b="1" i="0" u="none" kern="1200" baseline="0">
                <a:solidFill>
                  <a:schemeClr val="bg2"/>
                </a:solidFill>
                <a:latin typeface="BMWTypeRegular" panose="020B0604020202020204" pitchFamily="34" charset="0"/>
                <a:ea typeface="宋体" panose="02010600030101010101" pitchFamily="2" charset="-122"/>
              </a:defRPr>
            </a:lvl4pPr>
            <a:lvl5pPr marL="647700" lvl="4" indent="0" algn="ctr" defTabSz="917575" rtl="0" eaLnBrk="1" fontAlgn="base" latinLnBrk="0" hangingPunct="1">
              <a:lnSpc>
                <a:spcPct val="95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 sz="3800" b="1" i="0" u="none" kern="1200" baseline="0">
                <a:solidFill>
                  <a:schemeClr val="bg2"/>
                </a:solidFill>
                <a:latin typeface="BMWTypeRegular" panose="020B0604020202020204" pitchFamily="34" charset="0"/>
                <a:ea typeface="宋体" panose="02010600030101010101" pitchFamily="2" charset="-122"/>
              </a:defRPr>
            </a:lvl5pPr>
          </a:lstStyle>
          <a:p>
            <a:pPr marL="482600" lvl="0" indent="-482600" defTabSz="2095500">
              <a:lnSpc>
                <a:spcPct val="120000"/>
              </a:lnSpc>
              <a:buClr>
                <a:srgbClr val="3333CC"/>
              </a:buClr>
              <a:buFont typeface="Wingdings" panose="05000000000000000000" pitchFamily="2" charset="2"/>
              <a:buChar char="Ø"/>
            </a:pPr>
            <a:r>
              <a:rPr lang="zh-CN" alt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防腐</a:t>
            </a:r>
            <a:endParaRPr lang="zh-CN" altLang="en-US" sz="240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+mn-ea"/>
            </a:endParaRPr>
          </a:p>
          <a:p>
            <a:pPr marL="482600" lvl="0" indent="-482600" defTabSz="2095500">
              <a:lnSpc>
                <a:spcPct val="120000"/>
              </a:lnSpc>
              <a:buClr>
                <a:srgbClr val="3333CC"/>
              </a:buClr>
              <a:buFont typeface="Wingdings" panose="05000000000000000000" pitchFamily="2" charset="2"/>
              <a:buChar char="Ø"/>
            </a:pPr>
            <a:r>
              <a:rPr lang="zh-CN" alt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防冻</a:t>
            </a:r>
            <a:endParaRPr lang="zh-CN" altLang="en-US" sz="240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+mn-ea"/>
            </a:endParaRPr>
          </a:p>
          <a:p>
            <a:pPr marL="482600" lvl="0" indent="-482600" defTabSz="2095500">
              <a:lnSpc>
                <a:spcPct val="120000"/>
              </a:lnSpc>
              <a:buClr>
                <a:srgbClr val="3333CC"/>
              </a:buClr>
              <a:buFont typeface="Wingdings" panose="05000000000000000000" pitchFamily="2" charset="2"/>
              <a:buChar char="Ø"/>
            </a:pPr>
            <a:r>
              <a:rPr lang="zh-CN" alt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放沉积</a:t>
            </a:r>
            <a:endParaRPr lang="zh-CN" altLang="en-US" sz="240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+mn-ea"/>
            </a:endParaRPr>
          </a:p>
          <a:p>
            <a:pPr marL="482600" lvl="0" indent="-482600" defTabSz="2095500">
              <a:lnSpc>
                <a:spcPct val="120000"/>
              </a:lnSpc>
              <a:buClr>
                <a:srgbClr val="3333CC"/>
              </a:buClr>
              <a:buFont typeface="Wingdings" panose="05000000000000000000" pitchFamily="2" charset="2"/>
              <a:buChar char="Ø"/>
            </a:pPr>
            <a:r>
              <a:rPr lang="zh-CN" altLang="en-US" sz="240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sym typeface="+mn-ea"/>
              </a:rPr>
              <a:t>提高沸点</a:t>
            </a:r>
            <a:endParaRPr lang="zh-CN" altLang="en-US" sz="240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sym typeface="+mn-ea"/>
            </a:endParaRPr>
          </a:p>
          <a:p>
            <a:pPr lvl="0" defTabSz="2095500">
              <a:lnSpc>
                <a:spcPct val="120000"/>
              </a:lnSpc>
              <a:buClr>
                <a:srgbClr val="3333CC"/>
              </a:buClr>
              <a:buFont typeface="Wingdings" panose="05000000000000000000" pitchFamily="2" charset="2"/>
            </a:pPr>
            <a:endParaRPr lang="zh-CN" altLang="en-US" sz="240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1" name="文本框 20"/>
          <p:cNvSpPr txBox="1"/>
          <p:nvPr/>
        </p:nvSpPr>
        <p:spPr>
          <a:xfrm>
            <a:off x="349250" y="1451610"/>
            <a:ext cx="2540000" cy="52197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r>
              <a:rPr lang="zh-CN" altLang="en-US" sz="2800" b="1" dirty="0">
                <a:solidFill>
                  <a:srgbClr val="3333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ea typeface="楷体_GB2312" pitchFamily="49" charset="-122"/>
              </a:rPr>
              <a:t>冷却液的任务</a:t>
            </a:r>
            <a:endParaRPr lang="zh-CN" altLang="en-US" sz="2800" b="1" dirty="0">
              <a:solidFill>
                <a:srgbClr val="3333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anose="02020603050405020304" pitchFamily="18" charset="0"/>
              <a:ea typeface="楷体_GB2312" pitchFamily="49" charset="-122"/>
            </a:endParaRPr>
          </a:p>
        </p:txBody>
      </p:sp>
      <p:sp>
        <p:nvSpPr>
          <p:cNvPr id="100" name="文本框 99"/>
          <p:cNvSpPr txBox="1"/>
          <p:nvPr/>
        </p:nvSpPr>
        <p:spPr>
          <a:xfrm>
            <a:off x="118745" y="4103370"/>
            <a:ext cx="6264275" cy="26765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r>
              <a:rPr lang="en-US" altLang="zh-CN"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     </a:t>
            </a:r>
            <a:r>
              <a:rPr lang="zh-CN"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冷却液的颜色有：</a:t>
            </a:r>
            <a:r>
              <a:rPr lang="zh-CN" sz="24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蓝色、绿色、红色。</a:t>
            </a:r>
            <a:r>
              <a:rPr lang="zh-CN"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    冷却液的指标：</a:t>
            </a:r>
            <a:r>
              <a:rPr lang="zh-CN" sz="24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冰点（</a:t>
            </a:r>
            <a:r>
              <a:rPr lang="zh-CN" sz="24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  <a:cs typeface="Calibri" panose="020F0502020204030204" pitchFamily="34" charset="0"/>
              </a:rPr>
              <a:t>-40℃）、沸点（108℃）。</a:t>
            </a:r>
            <a:r>
              <a:rPr lang="zh-CN"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  <a:cs typeface="Calibri" panose="020F0502020204030204" pitchFamily="34" charset="0"/>
              </a:rPr>
              <a:t>    冷</a:t>
            </a:r>
            <a:r>
              <a:rPr lang="zh-CN"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却液的类型有：</a:t>
            </a:r>
            <a:r>
              <a:rPr lang="zh-CN" sz="24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乙二醇、二甘醇、酒精和水。</a:t>
            </a:r>
            <a:r>
              <a:rPr lang="zh-CN"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  <a:cs typeface="Calibri" panose="020F0502020204030204" pitchFamily="34" charset="0"/>
              </a:rPr>
              <a:t>    冷</a:t>
            </a:r>
            <a:r>
              <a:rPr lang="zh-CN"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却液的更换周期：</a:t>
            </a:r>
            <a:r>
              <a:rPr lang="zh-CN" sz="24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</a:rPr>
              <a:t>两年或</a:t>
            </a:r>
            <a:r>
              <a:rPr lang="zh-CN" sz="2400" b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楷体" panose="02010609060101010101" charset="-122"/>
                <a:cs typeface="Calibri" panose="020F0502020204030204" pitchFamily="34" charset="0"/>
              </a:rPr>
              <a:t>4万公里。只能使用同一型号的冷却液，一定不能混合使用。</a:t>
            </a:r>
            <a:endParaRPr lang="zh-CN" sz="2400" b="1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楷体" panose="02010609060101010101" charset="-122"/>
              <a:cs typeface="Calibri" panose="020F050202020403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039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/>
                                        <p:tgtEl>
                                          <p:spTgt spid="14039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#ppt_h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up)">
                                      <p:cBhvr>
                                        <p:cTn id="22" dur="500"/>
                                        <p:tgtEl>
                                          <p:spTgt spid="14039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5" grpId="1"/>
      <p:bldP spid="21" grpId="0"/>
      <p:bldP spid="21" grpId="1"/>
      <p:bldP spid="1403906" grpId="0"/>
      <p:bldP spid="1403906" grpId="1"/>
      <p:bldP spid="100" grpId="0"/>
    </p:bld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162</Words>
  <Application>WPS 演示</Application>
  <PresentationFormat>全屏显示(4:3)</PresentationFormat>
  <Paragraphs>17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9" baseType="lpstr">
      <vt:lpstr>Arial</vt:lpstr>
      <vt:lpstr>宋体</vt:lpstr>
      <vt:lpstr>Wingdings</vt:lpstr>
      <vt:lpstr>Calibri</vt:lpstr>
      <vt:lpstr>BMWTypeRegular</vt:lpstr>
      <vt:lpstr>汉仪大黑简</vt:lpstr>
      <vt:lpstr>黑体</vt:lpstr>
      <vt:lpstr>楷体</vt:lpstr>
      <vt:lpstr>Segoe Print</vt:lpstr>
      <vt:lpstr>MS PGothic</vt:lpstr>
      <vt:lpstr>微软雅黑</vt:lpstr>
      <vt:lpstr>Arial Unicode MS</vt:lpstr>
      <vt:lpstr>楷体_GB2312</vt:lpstr>
      <vt:lpstr>新宋体</vt:lpstr>
      <vt:lpstr>Trebuchet MS</vt:lpstr>
      <vt:lpstr>隶书</vt:lpstr>
      <vt:lpstr>Times New Roman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jc</dc:creator>
  <cp:lastModifiedBy>范继春</cp:lastModifiedBy>
  <cp:revision>57</cp:revision>
  <dcterms:created xsi:type="dcterms:W3CDTF">2018-09-20T09:45:00Z</dcterms:created>
  <dcterms:modified xsi:type="dcterms:W3CDTF">2020-02-26T14:54:21Z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2052-11.1.0.9440</vt:lpwstr>
  </property>
</Properties>
</file>